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82" y="13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os.group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7.sv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hyperlink" Target="https://europos.group/" TargetMode="Externa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495150" cy="1938992"/>
            <a:chOff x="796893" y="1599579"/>
            <a:chExt cx="6019052" cy="29303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293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PFT-A5 </a:t>
              </a:r>
              <a:endParaRPr lang="ru-RU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и трубки </a:t>
              </a:r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TEL-LOCK-ALUTUBE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Основные характеристики</a:t>
            </a:r>
          </a:p>
          <a:p>
            <a:pPr algn="r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11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705725" y="587237"/>
            <a:ext cx="44862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B3A41D-D1EB-448A-B291-294259DB7F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67"/>
          <a:stretch/>
        </p:blipFill>
        <p:spPr>
          <a:xfrm>
            <a:off x="1830176" y="745088"/>
            <a:ext cx="3931048" cy="53678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E7E59E-F110-4A6E-A71B-2AEE26DB37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1224" y="912179"/>
            <a:ext cx="6044459" cy="51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918" y="803477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99ABDC8-3948-DC4D-5060-0DB897673A37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10ED788-02F5-7F21-C8FC-DC9D0F1D77BA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5755B31A-E379-E639-9B7E-E4EBF239D9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E256ADC6-2EF6-32C0-FC36-182C2270CE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490893" y="2520438"/>
            <a:ext cx="480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PFT-A5 </a:t>
            </a:r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 трубки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TEL-LOCK-ALUTUBE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490893" y="3621832"/>
            <a:ext cx="5396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Рамки с Т-держателем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7ACB64-90BD-4E94-8FE6-CA8F89ED95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5403" y="3467677"/>
            <a:ext cx="2672965" cy="2280888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913CC1E-1A19-4523-9B8A-3782FEDB9629}"/>
              </a:ext>
            </a:extLst>
          </p:cNvPr>
          <p:cNvGrpSpPr/>
          <p:nvPr/>
        </p:nvGrpSpPr>
        <p:grpSpPr>
          <a:xfrm>
            <a:off x="617061" y="314152"/>
            <a:ext cx="4918482" cy="4764103"/>
            <a:chOff x="1906320" y="-1245173"/>
            <a:chExt cx="7429499" cy="719630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0A3759A-C765-4250-AB0E-9B033AE1B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45" b="92962" l="10000" r="90000">
                          <a14:foregroundMark x1="38205" y1="52053" x2="85897" y2="7331"/>
                          <a14:foregroundMark x1="85897" y1="7331" x2="88205" y2="6891"/>
                          <a14:foregroundMark x1="42051" y1="77273" x2="77179" y2="51760"/>
                          <a14:foregroundMark x1="77179" y1="51760" x2="87692" y2="34751"/>
                          <a14:foregroundMark x1="24872" y1="92962" x2="26154" y2="91349"/>
                          <a14:foregroundMark x1="14103" y1="85924" x2="57692" y2="34311"/>
                          <a14:foregroundMark x1="13205" y1="41349" x2="21667" y2="40909"/>
                          <a14:foregroundMark x1="21667" y1="40909" x2="38462" y2="40909"/>
                          <a14:foregroundMark x1="58846" y1="57625" x2="65385" y2="24340"/>
                          <a14:foregroundMark x1="65385" y1="24340" x2="63077" y2="13343"/>
                          <a14:foregroundMark x1="63077" y1="13343" x2="64103" y2="7478"/>
                          <a14:foregroundMark x1="34359" y1="26540" x2="33846" y2="34457"/>
                          <a14:foregroundMark x1="43846" y1="57771" x2="43846" y2="57771"/>
                          <a14:foregroundMark x1="47949" y1="63196" x2="47949" y2="63196"/>
                          <a14:foregroundMark x1="70769" y1="38416" x2="70769" y2="38416"/>
                          <a14:foregroundMark x1="68974" y1="53226" x2="68974" y2="53226"/>
                          <a14:foregroundMark x1="71282" y1="40176" x2="71282" y2="27273"/>
                          <a14:foregroundMark x1="83462" y1="52053" x2="87564" y2="46774"/>
                          <a14:foregroundMark x1="17308" y1="80205" x2="16795" y2="67009"/>
                          <a14:foregroundMark x1="23590" y1="69941" x2="25897" y2="47654"/>
                          <a14:foregroundMark x1="25897" y1="47654" x2="25897" y2="47654"/>
                          <a14:foregroundMark x1="44872" y1="33284" x2="46026" y2="33284"/>
                          <a14:foregroundMark x1="22564" y1="39003" x2="30128" y2="38856"/>
                          <a14:foregroundMark x1="15769" y1="65982" x2="16667" y2="50733"/>
                          <a14:foregroundMark x1="54872" y1="71701" x2="60256" y2="683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6320" y="-544915"/>
              <a:ext cx="7429499" cy="6496051"/>
            </a:xfrm>
            <a:prstGeom prst="rect">
              <a:avLst/>
            </a:prstGeom>
          </p:spPr>
        </p:pic>
        <p:sp>
          <p:nvSpPr>
            <p:cNvPr id="13" name="Прямоугольник: скругленные противолежащие углы 12">
              <a:extLst>
                <a:ext uri="{FF2B5EF4-FFF2-40B4-BE49-F238E27FC236}">
                  <a16:creationId xmlns:a16="http://schemas.microsoft.com/office/drawing/2014/main" id="{04711AE2-0B55-49A4-97B7-88EABD8E4EE9}"/>
                </a:ext>
              </a:extLst>
            </p:cNvPr>
            <p:cNvSpPr/>
            <p:nvPr/>
          </p:nvSpPr>
          <p:spPr>
            <a:xfrm>
              <a:off x="2706614" y="-1245173"/>
              <a:ext cx="1800200" cy="97615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Новый формат</a:t>
              </a:r>
            </a:p>
          </p:txBody>
        </p:sp>
        <p:sp>
          <p:nvSpPr>
            <p:cNvPr id="14" name="object 2">
              <a:extLst>
                <a:ext uri="{FF2B5EF4-FFF2-40B4-BE49-F238E27FC236}">
                  <a16:creationId xmlns:a16="http://schemas.microsoft.com/office/drawing/2014/main" id="{04B0E8FC-B712-4BBF-A3D1-5A6FBEFF4924}"/>
                </a:ext>
              </a:extLst>
            </p:cNvPr>
            <p:cNvSpPr txBox="1"/>
            <p:nvPr/>
          </p:nvSpPr>
          <p:spPr>
            <a:xfrm>
              <a:off x="2706614" y="755564"/>
              <a:ext cx="3312368" cy="61074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1430" marR="5080" algn="just">
                <a:lnSpc>
                  <a:spcPts val="2000"/>
                </a:lnSpc>
                <a:spcBef>
                  <a:spcPts val="100"/>
                </a:spcBef>
                <a:spcAft>
                  <a:spcPts val="1200"/>
                </a:spcAft>
              </a:pPr>
              <a:r>
                <a:rPr lang="en-US" sz="8800" b="1" dirty="0">
                  <a:solidFill>
                    <a:srgbClr val="014592"/>
                  </a:solidFill>
                  <a:latin typeface="Gotham Pro"/>
                  <a:cs typeface="Gotham Pro"/>
                </a:rPr>
                <a:t>A</a:t>
              </a:r>
              <a:r>
                <a:rPr lang="ru-RU" sz="8800" b="1" dirty="0">
                  <a:solidFill>
                    <a:srgbClr val="014592"/>
                  </a:solidFill>
                  <a:latin typeface="Gotham Pro"/>
                  <a:cs typeface="Gotham Pro"/>
                </a:rPr>
                <a:t>5	</a:t>
              </a:r>
              <a:endParaRPr lang="ru-RU" sz="8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922068" y="587237"/>
            <a:ext cx="4269932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bject 2">
            <a:extLst>
              <a:ext uri="{FF2B5EF4-FFF2-40B4-BE49-F238E27FC236}">
                <a16:creationId xmlns:a16="http://schemas.microsoft.com/office/drawing/2014/main" id="{5D71D7AE-E452-4733-BFEB-37315AEEA567}"/>
              </a:ext>
            </a:extLst>
          </p:cNvPr>
          <p:cNvSpPr txBox="1"/>
          <p:nvPr/>
        </p:nvSpPr>
        <p:spPr>
          <a:xfrm>
            <a:off x="1364962" y="1897005"/>
            <a:ext cx="6745209" cy="393430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 algn="just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Комплексное предложение 2 в 1: рамка + Т-держатель </a:t>
            </a: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C733E938-41D0-4FB2-88CB-725B4943A284}"/>
              </a:ext>
            </a:extLst>
          </p:cNvPr>
          <p:cNvSpPr txBox="1"/>
          <p:nvPr/>
        </p:nvSpPr>
        <p:spPr>
          <a:xfrm>
            <a:off x="1364962" y="2684333"/>
            <a:ext cx="6745209" cy="393430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 algn="just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Точное соответствие цвета Т-держателя цвету рамки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3809A6F2-792E-4AA2-A648-ED2070DF89A1}"/>
              </a:ext>
            </a:extLst>
          </p:cNvPr>
          <p:cNvSpPr txBox="1"/>
          <p:nvPr/>
        </p:nvSpPr>
        <p:spPr>
          <a:xfrm>
            <a:off x="1364962" y="3409173"/>
            <a:ext cx="6745209" cy="397277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 algn="just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Экономия времени на сборку стоек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7546CC2-3BC8-4208-BE7F-A9ED52AAD6CF}"/>
              </a:ext>
            </a:extLst>
          </p:cNvPr>
          <p:cNvSpPr txBox="1"/>
          <p:nvPr/>
        </p:nvSpPr>
        <p:spPr>
          <a:xfrm>
            <a:off x="1364962" y="4177961"/>
            <a:ext cx="6745209" cy="397277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 algn="just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Представлена в 8 цветах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E77F8F6-A8B6-4514-B49E-E67C5B87CD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017" y="864638"/>
            <a:ext cx="4416625" cy="511410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83998F3-3D18-402E-988B-2C747E46E85C}"/>
              </a:ext>
            </a:extLst>
          </p:cNvPr>
          <p:cNvGrpSpPr/>
          <p:nvPr/>
        </p:nvGrpSpPr>
        <p:grpSpPr>
          <a:xfrm>
            <a:off x="832181" y="1860547"/>
            <a:ext cx="432049" cy="433735"/>
            <a:chOff x="3337099" y="2338784"/>
            <a:chExt cx="432049" cy="433735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85C6D605-F957-41D7-895E-B977E93A4438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Флажок со сплошной заливкой">
              <a:extLst>
                <a:ext uri="{FF2B5EF4-FFF2-40B4-BE49-F238E27FC236}">
                  <a16:creationId xmlns:a16="http://schemas.microsoft.com/office/drawing/2014/main" id="{506AE433-CF47-4CAA-8165-514252815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DA271A8-36EC-42F6-98F8-4950963465F6}"/>
              </a:ext>
            </a:extLst>
          </p:cNvPr>
          <p:cNvGrpSpPr/>
          <p:nvPr/>
        </p:nvGrpSpPr>
        <p:grpSpPr>
          <a:xfrm>
            <a:off x="832181" y="2647875"/>
            <a:ext cx="432049" cy="433735"/>
            <a:chOff x="3337099" y="2338784"/>
            <a:chExt cx="432049" cy="43373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30D201C-D457-4915-B862-A6EB6680A2EF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 descr="Флажок со сплошной заливкой">
              <a:extLst>
                <a:ext uri="{FF2B5EF4-FFF2-40B4-BE49-F238E27FC236}">
                  <a16:creationId xmlns:a16="http://schemas.microsoft.com/office/drawing/2014/main" id="{529AB521-3AF4-490C-ABC7-2C3475704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C6323AA-1594-41EC-BAC2-DE4609C2276E}"/>
              </a:ext>
            </a:extLst>
          </p:cNvPr>
          <p:cNvGrpSpPr/>
          <p:nvPr/>
        </p:nvGrpSpPr>
        <p:grpSpPr>
          <a:xfrm>
            <a:off x="832181" y="3390943"/>
            <a:ext cx="432049" cy="433735"/>
            <a:chOff x="3337099" y="2338784"/>
            <a:chExt cx="432049" cy="433735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F522CBAF-8471-414B-B0FE-D2E666021EC4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 descr="Флажок со сплошной заливкой">
              <a:extLst>
                <a:ext uri="{FF2B5EF4-FFF2-40B4-BE49-F238E27FC236}">
                  <a16:creationId xmlns:a16="http://schemas.microsoft.com/office/drawing/2014/main" id="{50EACF7C-F586-4BB8-847B-7D7928191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BDD2B2A-1155-4B62-95BD-39FF4164A63A}"/>
              </a:ext>
            </a:extLst>
          </p:cNvPr>
          <p:cNvGrpSpPr/>
          <p:nvPr/>
        </p:nvGrpSpPr>
        <p:grpSpPr>
          <a:xfrm>
            <a:off x="832181" y="4177961"/>
            <a:ext cx="432049" cy="433735"/>
            <a:chOff x="3337099" y="2338784"/>
            <a:chExt cx="432049" cy="43373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E1F2B26-DC07-4E43-BFBF-46FADD7E930B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 descr="Флажок со сплошной заливкой">
              <a:extLst>
                <a:ext uri="{FF2B5EF4-FFF2-40B4-BE49-F238E27FC236}">
                  <a16:creationId xmlns:a16="http://schemas.microsoft.com/office/drawing/2014/main" id="{F20B4A20-21BE-42DB-8264-66BC29D51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458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Возможные варианты исполнения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0" y="6287049"/>
            <a:ext cx="10750219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644640" y="587237"/>
            <a:ext cx="554736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90B78F-CEFA-4135-9F91-A0BA5F4625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39"/>
          <a:stretch/>
        </p:blipFill>
        <p:spPr>
          <a:xfrm>
            <a:off x="8147003" y="1352954"/>
            <a:ext cx="3379309" cy="4112912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65C1A25E-EF95-4126-B04B-23339FC714B6}"/>
              </a:ext>
            </a:extLst>
          </p:cNvPr>
          <p:cNvSpPr txBox="1"/>
          <p:nvPr/>
        </p:nvSpPr>
        <p:spPr>
          <a:xfrm>
            <a:off x="832181" y="5790807"/>
            <a:ext cx="7387756" cy="310715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lnSpc>
                <a:spcPct val="156300"/>
              </a:lnSpc>
              <a:spcBef>
                <a:spcPts val="95"/>
              </a:spcBef>
            </a:pP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Базовая цена = стоимость рамки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PF-A5 </a:t>
            </a: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держателя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T-S</a:t>
            </a:r>
            <a:endParaRPr lang="ru-RU" sz="1400" b="1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AA07DD0-22FE-4128-9E26-C678002F5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50290"/>
              </p:ext>
            </p:extLst>
          </p:nvPr>
        </p:nvGraphicFramePr>
        <p:xfrm>
          <a:off x="832181" y="1352954"/>
          <a:ext cx="6806480" cy="41129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15024">
                  <a:extLst>
                    <a:ext uri="{9D8B030D-6E8A-4147-A177-3AD203B41FA5}">
                      <a16:colId xmlns:a16="http://schemas.microsoft.com/office/drawing/2014/main" val="924677594"/>
                    </a:ext>
                  </a:extLst>
                </a:gridCol>
                <a:gridCol w="4537654">
                  <a:extLst>
                    <a:ext uri="{9D8B030D-6E8A-4147-A177-3AD203B41FA5}">
                      <a16:colId xmlns:a16="http://schemas.microsoft.com/office/drawing/2014/main" val="707126089"/>
                    </a:ext>
                  </a:extLst>
                </a:gridCol>
                <a:gridCol w="742525">
                  <a:extLst>
                    <a:ext uri="{9D8B030D-6E8A-4147-A177-3AD203B41FA5}">
                      <a16:colId xmlns:a16="http://schemas.microsoft.com/office/drawing/2014/main" val="2003801789"/>
                    </a:ext>
                  </a:extLst>
                </a:gridCol>
                <a:gridCol w="811277">
                  <a:extLst>
                    <a:ext uri="{9D8B030D-6E8A-4147-A177-3AD203B41FA5}">
                      <a16:colId xmlns:a16="http://schemas.microsoft.com/office/drawing/2014/main" val="118543503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Кратность, шт.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63965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102788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красный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2568780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102789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желтый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9932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102790</a:t>
                      </a:r>
                      <a:endParaRPr lang="ru-RU" sz="11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черный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06180820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102791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белый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47146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102792</a:t>
                      </a:r>
                      <a:endParaRPr lang="ru-RU" sz="11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зеленый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11931575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102793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серый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605467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102794</a:t>
                      </a:r>
                      <a:endParaRPr lang="ru-RU" sz="11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синий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2824436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102795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оранжевый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89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66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Телескопические трубки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TEL-LOCK-ALUTUBE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5250180" y="587237"/>
            <a:ext cx="694182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ADF5F8-B834-43FD-9A8D-1FDDE14124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23" y="900311"/>
            <a:ext cx="5926724" cy="5057378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22D1C4F-F2F2-4DC7-AB8C-BDB301EC0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195" y="1350734"/>
            <a:ext cx="5284448" cy="46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0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Возможные варианты исполнения</a:t>
            </a:r>
          </a:p>
          <a:p>
            <a:pPr algn="r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6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641092" y="587237"/>
            <a:ext cx="5550908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54E612-0C17-4AEF-9ED1-9DEFD896A1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29" y="1295122"/>
            <a:ext cx="1927938" cy="49333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F7BE9E-0A8E-4E83-BFD7-2A707A5AF2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191" y="1226698"/>
            <a:ext cx="1951618" cy="4933311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57DEAE42-430E-4FC0-8D09-03E4A791A00F}"/>
              </a:ext>
            </a:extLst>
          </p:cNvPr>
          <p:cNvSpPr txBox="1"/>
          <p:nvPr/>
        </p:nvSpPr>
        <p:spPr>
          <a:xfrm>
            <a:off x="1451927" y="1486896"/>
            <a:ext cx="5089025" cy="566233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/>
            <a:r>
              <a:rPr lang="ru-RU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Крепкая фиксация в заданном положении, сохранение положения даже при нажатии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0CD94E91-3F9E-4AA8-9BA2-0F0929833FC1}"/>
              </a:ext>
            </a:extLst>
          </p:cNvPr>
          <p:cNvSpPr txBox="1"/>
          <p:nvPr/>
        </p:nvSpPr>
        <p:spPr>
          <a:xfrm>
            <a:off x="1451927" y="3105425"/>
            <a:ext cx="5089025" cy="397277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создания цветных стоек</a:t>
            </a:r>
          </a:p>
        </p:txBody>
      </p:sp>
      <p:sp>
        <p:nvSpPr>
          <p:cNvPr id="14" name="TextBox 47">
            <a:extLst>
              <a:ext uri="{FF2B5EF4-FFF2-40B4-BE49-F238E27FC236}">
                <a16:creationId xmlns:a16="http://schemas.microsoft.com/office/drawing/2014/main" id="{4AB50717-5A14-4A02-AD0A-1FF9CEE4EF60}"/>
              </a:ext>
            </a:extLst>
          </p:cNvPr>
          <p:cNvSpPr txBox="1"/>
          <p:nvPr/>
        </p:nvSpPr>
        <p:spPr>
          <a:xfrm>
            <a:off x="765396" y="4315763"/>
            <a:ext cx="6268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Идеально подходит для магазинов различной направленности</a:t>
            </a:r>
          </a:p>
        </p:txBody>
      </p:sp>
      <p:pic>
        <p:nvPicPr>
          <p:cNvPr id="15" name="Рисунок 14" descr="Изображение выглядит как текст, логотип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39F7189-E9C5-4AA7-AF8D-120C127BE2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84" y="4814126"/>
            <a:ext cx="1662021" cy="93443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ка, логотип, Шрифт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A802126-632D-4692-B1EB-9C0C316222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256" y="4805541"/>
            <a:ext cx="829752" cy="93443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логотип, Шрифт, Графи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1736B64-5AAB-4099-951F-264A7DD981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394" y="4789661"/>
            <a:ext cx="754033" cy="93893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логотип, Шрифт, График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EE77FD9-196E-42C1-9F64-06C120576B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5210" y="4829724"/>
            <a:ext cx="938832" cy="91562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оготип, Графика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id="{6A12997E-3CD0-45D1-9A4C-AAD4006BCE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6978" y="4834126"/>
            <a:ext cx="754033" cy="91443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ка, логотип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2FCDCC2-7E14-46B7-9005-25C8640CC7C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284" y="4789661"/>
            <a:ext cx="704166" cy="938937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B4AC9599-FC15-469C-8A0C-11A61F54D27A}"/>
              </a:ext>
            </a:extLst>
          </p:cNvPr>
          <p:cNvSpPr txBox="1"/>
          <p:nvPr/>
        </p:nvSpPr>
        <p:spPr>
          <a:xfrm>
            <a:off x="1451927" y="2496249"/>
            <a:ext cx="5089025" cy="289234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/>
            <a:r>
              <a:rPr lang="ru-RU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Увеличенная устойчивость высоких стоек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5E9BB0A-887D-4CB0-8C21-5664BF6BEC50}"/>
              </a:ext>
            </a:extLst>
          </p:cNvPr>
          <p:cNvGrpSpPr/>
          <p:nvPr/>
        </p:nvGrpSpPr>
        <p:grpSpPr>
          <a:xfrm>
            <a:off x="869542" y="1468108"/>
            <a:ext cx="432049" cy="433735"/>
            <a:chOff x="3337099" y="2338784"/>
            <a:chExt cx="432049" cy="43373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EA3F784-5E48-41AE-AEBF-C6171657F1D7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DCF5E728-082B-473D-8B63-63D523103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CE2E5AA-7BB1-471B-BEA7-A057B7E4C5EE}"/>
              </a:ext>
            </a:extLst>
          </p:cNvPr>
          <p:cNvGrpSpPr/>
          <p:nvPr/>
        </p:nvGrpSpPr>
        <p:grpSpPr>
          <a:xfrm>
            <a:off x="869542" y="2389783"/>
            <a:ext cx="432049" cy="433735"/>
            <a:chOff x="3337099" y="2338784"/>
            <a:chExt cx="432049" cy="433735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19D85A3-3567-4AE5-B2F7-8C501DD7F540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Флажок со сплошной заливкой">
              <a:extLst>
                <a:ext uri="{FF2B5EF4-FFF2-40B4-BE49-F238E27FC236}">
                  <a16:creationId xmlns:a16="http://schemas.microsoft.com/office/drawing/2014/main" id="{B5F262F0-137B-409D-A0B3-F5697703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2021CFE-8EA0-4916-B158-6293FBAD1B8A}"/>
              </a:ext>
            </a:extLst>
          </p:cNvPr>
          <p:cNvGrpSpPr/>
          <p:nvPr/>
        </p:nvGrpSpPr>
        <p:grpSpPr>
          <a:xfrm>
            <a:off x="869542" y="3129967"/>
            <a:ext cx="432049" cy="433735"/>
            <a:chOff x="3337099" y="2338784"/>
            <a:chExt cx="432049" cy="433735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EF6BCB95-5074-4C18-A57C-E78CBF6D059C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Флажок со сплошной заливкой">
              <a:extLst>
                <a:ext uri="{FF2B5EF4-FFF2-40B4-BE49-F238E27FC236}">
                  <a16:creationId xmlns:a16="http://schemas.microsoft.com/office/drawing/2014/main" id="{F7E42D95-A7DF-4309-AF36-11ACF6A68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29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Возможные варианты исполнения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377298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7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377298" y="6287049"/>
            <a:ext cx="11571714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644640" y="587237"/>
            <a:ext cx="554736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55B9640-47F5-4C03-B4B6-9EEAD15ED9C8}"/>
              </a:ext>
            </a:extLst>
          </p:cNvPr>
          <p:cNvGrpSpPr/>
          <p:nvPr/>
        </p:nvGrpSpPr>
        <p:grpSpPr>
          <a:xfrm>
            <a:off x="377298" y="4579239"/>
            <a:ext cx="4620122" cy="1631061"/>
            <a:chOff x="1674713" y="4468161"/>
            <a:chExt cx="7639050" cy="269684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D64CF73-F800-41F5-B00B-89C7AA0BB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4713" y="4666802"/>
              <a:ext cx="5972175" cy="15621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EF1D6F0-08D4-4334-AD66-577EAFD77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4713" y="6260132"/>
              <a:ext cx="7639050" cy="904875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9997AA7C-30E0-4EE0-9BCF-72DD05EE086E}"/>
                </a:ext>
              </a:extLst>
            </p:cNvPr>
            <p:cNvGrpSpPr/>
            <p:nvPr/>
          </p:nvGrpSpPr>
          <p:grpSpPr>
            <a:xfrm>
              <a:off x="1709216" y="4468161"/>
              <a:ext cx="4182666" cy="858668"/>
              <a:chOff x="738609" y="4262495"/>
              <a:chExt cx="4182666" cy="858668"/>
            </a:xfrm>
          </p:grpSpPr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D0C8B410-98C0-47AB-994C-36E54810DE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"/>
              <a:stretch/>
            </p:blipFill>
            <p:spPr>
              <a:xfrm>
                <a:off x="738609" y="4262495"/>
                <a:ext cx="4182666" cy="489900"/>
              </a:xfrm>
              <a:prstGeom prst="rect">
                <a:avLst/>
              </a:prstGeom>
            </p:spPr>
          </p:pic>
          <p:cxnSp>
            <p:nvCxnSpPr>
              <p:cNvPr id="15" name="Прямая со стрелкой 14">
                <a:extLst>
                  <a:ext uri="{FF2B5EF4-FFF2-40B4-BE49-F238E27FC236}">
                    <a16:creationId xmlns:a16="http://schemas.microsoft.com/office/drawing/2014/main" id="{8A152DB1-42D9-4612-97F6-0234F0BED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609" y="4647032"/>
                <a:ext cx="3600401" cy="0"/>
              </a:xfrm>
              <a:prstGeom prst="straightConnector1">
                <a:avLst/>
              </a:prstGeom>
              <a:ln w="12700">
                <a:solidFill>
                  <a:srgbClr val="848789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9B306D-9F89-4ABA-B545-87C6FA7E3394}"/>
                  </a:ext>
                </a:extLst>
              </p:cNvPr>
              <p:cNvSpPr txBox="1"/>
              <p:nvPr/>
            </p:nvSpPr>
            <p:spPr>
              <a:xfrm>
                <a:off x="1818296" y="4612275"/>
                <a:ext cx="1710072" cy="508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>
                    <a:solidFill>
                      <a:srgbClr val="85888A"/>
                    </a:solidFill>
                  </a:rPr>
                  <a:t>350-550</a:t>
                </a:r>
                <a:r>
                  <a:rPr lang="en-US" sz="1100" dirty="0">
                    <a:solidFill>
                      <a:srgbClr val="85888A"/>
                    </a:solidFill>
                  </a:rPr>
                  <a:t>mm</a:t>
                </a:r>
                <a:endParaRPr lang="ru-RU" sz="1400" dirty="0">
                  <a:solidFill>
                    <a:srgbClr val="85888A"/>
                  </a:solidFill>
                </a:endParaRPr>
              </a:p>
            </p:txBody>
          </p:sp>
        </p:grpSp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7DB7621-F22B-4250-9C11-F85FB3AF21E1}"/>
              </a:ext>
            </a:extLst>
          </p:cNvPr>
          <p:cNvSpPr/>
          <p:nvPr/>
        </p:nvSpPr>
        <p:spPr>
          <a:xfrm>
            <a:off x="10626240" y="4556256"/>
            <a:ext cx="1213584" cy="390039"/>
          </a:xfrm>
          <a:prstGeom prst="round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2C6FD165-C262-4F25-9338-06C2AF5F66D6}"/>
              </a:ext>
            </a:extLst>
          </p:cNvPr>
          <p:cNvSpPr txBox="1"/>
          <p:nvPr/>
        </p:nvSpPr>
        <p:spPr>
          <a:xfrm>
            <a:off x="10741634" y="4651839"/>
            <a:ext cx="1324728" cy="281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>
              <a:lnSpc>
                <a:spcPts val="2000"/>
              </a:lnSpc>
              <a:spcBef>
                <a:spcPts val="100"/>
              </a:spcBef>
            </a:pPr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  <a:cs typeface="Gotham Pro"/>
              </a:rPr>
              <a:t> 6%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F7F1C7E4-E5B4-4C1C-B064-2E0D816CA090}"/>
              </a:ext>
            </a:extLst>
          </p:cNvPr>
          <p:cNvSpPr txBox="1"/>
          <p:nvPr/>
        </p:nvSpPr>
        <p:spPr>
          <a:xfrm>
            <a:off x="8174247" y="4054269"/>
            <a:ext cx="2690381" cy="566233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spcBef>
                <a:spcPts val="95"/>
              </a:spcBef>
            </a:pPr>
            <a:r>
              <a:rPr lang="ru-RU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Цены выше, чем</a:t>
            </a:r>
            <a:r>
              <a:rPr lang="en-US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en-US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TEL-ALUTUBE</a:t>
            </a:r>
            <a:endParaRPr lang="ru-RU" b="1" dirty="0">
              <a:solidFill>
                <a:srgbClr val="0145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4B3BE7E0-E586-4F91-A1CC-4D4E8C63F921}"/>
              </a:ext>
            </a:extLst>
          </p:cNvPr>
          <p:cNvSpPr txBox="1"/>
          <p:nvPr/>
        </p:nvSpPr>
        <p:spPr>
          <a:xfrm>
            <a:off x="394265" y="4140671"/>
            <a:ext cx="4815042" cy="393430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ассортименте трубки в 3 высотах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C86718C-F528-4640-AAAA-3EEA1211E9D0}"/>
              </a:ext>
            </a:extLst>
          </p:cNvPr>
          <p:cNvGrpSpPr/>
          <p:nvPr/>
        </p:nvGrpSpPr>
        <p:grpSpPr>
          <a:xfrm>
            <a:off x="6736585" y="4032893"/>
            <a:ext cx="1277571" cy="2322978"/>
            <a:chOff x="96739" y="1692399"/>
            <a:chExt cx="2455021" cy="4968043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C6DA7D8-46CA-49C8-AB61-E4AC9D7FE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43" y="1692399"/>
              <a:ext cx="499695" cy="496804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BD9DFDC-11A5-4BA0-A9BA-26A581C90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5696" y="1692399"/>
              <a:ext cx="576064" cy="496804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884B4B9-975D-4E18-99B1-1AA857761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883" y="1692399"/>
              <a:ext cx="720080" cy="496804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85FD784-A64C-44CC-BE79-8B5A628D2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7237" y="1692399"/>
              <a:ext cx="429661" cy="4968043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112F5F9D-F7A0-4976-97F5-A99FDE2E9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739" y="1692399"/>
              <a:ext cx="648072" cy="4968043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4D8E04A-D7CB-4AB1-ABBB-DD8E37EEBF09}"/>
              </a:ext>
            </a:extLst>
          </p:cNvPr>
          <p:cNvGrpSpPr/>
          <p:nvPr/>
        </p:nvGrpSpPr>
        <p:grpSpPr>
          <a:xfrm>
            <a:off x="8163321" y="4661304"/>
            <a:ext cx="1267632" cy="1594773"/>
            <a:chOff x="2777841" y="1692399"/>
            <a:chExt cx="2435924" cy="341066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22A207E-79D1-4882-B809-2C1BBC87A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8645" y="1692399"/>
              <a:ext cx="499695" cy="341066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78D798F-C3C3-49D4-9D2F-D08C07FF2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37701" y="1692399"/>
              <a:ext cx="576064" cy="341066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1063C5F-85F8-44DA-8E15-FCE622390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3985" y="1692399"/>
              <a:ext cx="720080" cy="3410667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9E7F7A9-28A8-4575-95FF-4DCCA84F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8339" y="1692399"/>
              <a:ext cx="447625" cy="3410667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B069216-5858-475C-904D-E73CC1A02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77841" y="1692400"/>
              <a:ext cx="648072" cy="3410666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F53C514-DC87-405A-B29A-AA2CC236D189}"/>
              </a:ext>
            </a:extLst>
          </p:cNvPr>
          <p:cNvGrpSpPr/>
          <p:nvPr/>
        </p:nvGrpSpPr>
        <p:grpSpPr>
          <a:xfrm>
            <a:off x="9628548" y="5098564"/>
            <a:ext cx="1127271" cy="1148523"/>
            <a:chOff x="5353157" y="1692399"/>
            <a:chExt cx="2166202" cy="2456293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ECD4EBD-B65D-4316-8C9A-AA70FC8C4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1953" y="1692399"/>
              <a:ext cx="499695" cy="245629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2D7F8C2-86E0-4090-8561-E8D0CF6C9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79969" y="1692399"/>
              <a:ext cx="439390" cy="245629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FBEFDA4-6A57-4504-964F-CC1A034F3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1309" y="1692399"/>
              <a:ext cx="549047" cy="2456293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EFD57315-5272-46BB-9187-83B1FD755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1648" y="1692399"/>
              <a:ext cx="429662" cy="2456293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D5447E8-E480-468A-83C2-754E701C5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3157" y="1692400"/>
              <a:ext cx="576064" cy="2456292"/>
            </a:xfrm>
            <a:prstGeom prst="rect">
              <a:avLst/>
            </a:prstGeom>
          </p:spPr>
        </p:pic>
      </p:grpSp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id="{B0674AD2-C9B8-40DE-B7C4-82AD14B8D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14602"/>
              </p:ext>
            </p:extLst>
          </p:nvPr>
        </p:nvGraphicFramePr>
        <p:xfrm>
          <a:off x="377298" y="765647"/>
          <a:ext cx="11462526" cy="3057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221">
                  <a:extLst>
                    <a:ext uri="{9D8B030D-6E8A-4147-A177-3AD203B41FA5}">
                      <a16:colId xmlns:a16="http://schemas.microsoft.com/office/drawing/2014/main" val="4174836177"/>
                    </a:ext>
                  </a:extLst>
                </a:gridCol>
                <a:gridCol w="8516757">
                  <a:extLst>
                    <a:ext uri="{9D8B030D-6E8A-4147-A177-3AD203B41FA5}">
                      <a16:colId xmlns:a16="http://schemas.microsoft.com/office/drawing/2014/main" val="2108711530"/>
                    </a:ext>
                  </a:extLst>
                </a:gridCol>
                <a:gridCol w="993610">
                  <a:extLst>
                    <a:ext uri="{9D8B030D-6E8A-4147-A177-3AD203B41FA5}">
                      <a16:colId xmlns:a16="http://schemas.microsoft.com/office/drawing/2014/main" val="2105694384"/>
                    </a:ext>
                  </a:extLst>
                </a:gridCol>
                <a:gridCol w="1083938">
                  <a:extLst>
                    <a:ext uri="{9D8B030D-6E8A-4147-A177-3AD203B41FA5}">
                      <a16:colId xmlns:a16="http://schemas.microsoft.com/office/drawing/2014/main" val="4195580968"/>
                    </a:ext>
                  </a:extLst>
                </a:gridCol>
              </a:tblGrid>
              <a:tr h="428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Кратность, шт.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299322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350-550 мм, трубка серая, переходник зеленый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660141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350-550 мм, трубка серая, переходник красный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24634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350-550 мм, трубка серая, переходник серый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278202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350-550 мм, трубка черная, переходник черный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351643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350-550 мм, трубка черная, переходник красный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53424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600-900 мм, трубка серая, переходник зеленый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294455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600-900 мм, трубка серая, переходник красный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028820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600-900 мм, трубка серая, переходник серый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85276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600-900 мм, трубка черная, переходник красный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461517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600-900 мм, трубка черная, переходник черный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11481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1100-1400 мм, трубка серая, переходник серый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245916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1100-1400 мм, трубка серая, переходник зеленый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20412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1100-1400 мм, трубка серая, переходник красный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963139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1100-1400 мм, трубка черная, переходник красный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18600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1100-1400 мм, трубка черная, переходник черный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917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44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6D6BDD-CCCE-442D-8FF2-A6C5B28E8E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74" y="970182"/>
            <a:ext cx="5683525" cy="5683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Телескопические трубки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TEL-LOCK-ALUTUBE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3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9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3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5234940" y="587237"/>
            <a:ext cx="695706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D2791E-1821-4C14-BC80-E0271CDB6136}"/>
              </a:ext>
            </a:extLst>
          </p:cNvPr>
          <p:cNvSpPr txBox="1"/>
          <p:nvPr/>
        </p:nvSpPr>
        <p:spPr>
          <a:xfrm>
            <a:off x="1053733" y="1584422"/>
            <a:ext cx="1895856" cy="310715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Рамка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PFT-A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5A6EE-DAB2-411D-B5A4-071EFC9FC1C6}"/>
              </a:ext>
            </a:extLst>
          </p:cNvPr>
          <p:cNvSpPr txBox="1"/>
          <p:nvPr/>
        </p:nvSpPr>
        <p:spPr>
          <a:xfrm>
            <a:off x="901750" y="5169785"/>
            <a:ext cx="2212306" cy="443123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Трубка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TEL-LOCK-ALUTUBE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99F84-3603-4234-AE68-C794C4529581}"/>
              </a:ext>
            </a:extLst>
          </p:cNvPr>
          <p:cNvSpPr txBox="1"/>
          <p:nvPr/>
        </p:nvSpPr>
        <p:spPr>
          <a:xfrm>
            <a:off x="3890616" y="5099341"/>
            <a:ext cx="1594400" cy="227679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Подставка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BASIS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779424C-77A6-4A2F-BE67-2664861E868D}"/>
              </a:ext>
            </a:extLst>
          </p:cNvPr>
          <p:cNvCxnSpPr>
            <a:cxnSpLocks/>
          </p:cNvCxnSpPr>
          <p:nvPr/>
        </p:nvCxnSpPr>
        <p:spPr>
          <a:xfrm>
            <a:off x="1053733" y="1963321"/>
            <a:ext cx="1422236" cy="12240"/>
          </a:xfrm>
          <a:prstGeom prst="line">
            <a:avLst/>
          </a:prstGeom>
          <a:ln>
            <a:solidFill>
              <a:srgbClr val="84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C838C0E-B5C9-498E-8BEA-F7EFA6FEB2EE}"/>
              </a:ext>
            </a:extLst>
          </p:cNvPr>
          <p:cNvCxnSpPr>
            <a:cxnSpLocks/>
          </p:cNvCxnSpPr>
          <p:nvPr/>
        </p:nvCxnSpPr>
        <p:spPr>
          <a:xfrm>
            <a:off x="2473485" y="1969441"/>
            <a:ext cx="642184" cy="352800"/>
          </a:xfrm>
          <a:prstGeom prst="straightConnector1">
            <a:avLst/>
          </a:prstGeom>
          <a:ln>
            <a:solidFill>
              <a:srgbClr val="848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DB3C819-07BE-4665-BDDF-11DBB91FF65B}"/>
              </a:ext>
            </a:extLst>
          </p:cNvPr>
          <p:cNvCxnSpPr>
            <a:cxnSpLocks/>
          </p:cNvCxnSpPr>
          <p:nvPr/>
        </p:nvCxnSpPr>
        <p:spPr>
          <a:xfrm>
            <a:off x="924074" y="5669246"/>
            <a:ext cx="1783201" cy="1"/>
          </a:xfrm>
          <a:prstGeom prst="line">
            <a:avLst/>
          </a:prstGeom>
          <a:ln>
            <a:solidFill>
              <a:srgbClr val="84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6370277-8523-405F-AF20-496E11D97A8F}"/>
              </a:ext>
            </a:extLst>
          </p:cNvPr>
          <p:cNvCxnSpPr>
            <a:cxnSpLocks/>
          </p:cNvCxnSpPr>
          <p:nvPr/>
        </p:nvCxnSpPr>
        <p:spPr>
          <a:xfrm flipV="1">
            <a:off x="2683596" y="4864183"/>
            <a:ext cx="924241" cy="803244"/>
          </a:xfrm>
          <a:prstGeom prst="straightConnector1">
            <a:avLst/>
          </a:prstGeom>
          <a:ln>
            <a:solidFill>
              <a:srgbClr val="848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3A08074-28F4-41E0-B92B-84C48C7DE5CF}"/>
              </a:ext>
            </a:extLst>
          </p:cNvPr>
          <p:cNvCxnSpPr>
            <a:cxnSpLocks/>
          </p:cNvCxnSpPr>
          <p:nvPr/>
        </p:nvCxnSpPr>
        <p:spPr>
          <a:xfrm>
            <a:off x="3924827" y="5391345"/>
            <a:ext cx="1322777" cy="1"/>
          </a:xfrm>
          <a:prstGeom prst="line">
            <a:avLst/>
          </a:prstGeom>
          <a:ln>
            <a:solidFill>
              <a:srgbClr val="84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495C6E4-39EC-4019-9DC3-B2BB7ABE2A27}"/>
              </a:ext>
            </a:extLst>
          </p:cNvPr>
          <p:cNvCxnSpPr>
            <a:cxnSpLocks/>
          </p:cNvCxnSpPr>
          <p:nvPr/>
        </p:nvCxnSpPr>
        <p:spPr>
          <a:xfrm flipH="1">
            <a:off x="3875796" y="5391345"/>
            <a:ext cx="49031" cy="339904"/>
          </a:xfrm>
          <a:prstGeom prst="straightConnector1">
            <a:avLst/>
          </a:prstGeom>
          <a:ln>
            <a:solidFill>
              <a:srgbClr val="848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384A313-B8BF-4E84-A86E-D12169D70F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113" y="1551970"/>
            <a:ext cx="4902074" cy="4164109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2161C18-C48E-4268-A5A4-99CFE8733203}"/>
              </a:ext>
            </a:extLst>
          </p:cNvPr>
          <p:cNvCxnSpPr>
            <a:cxnSpLocks/>
          </p:cNvCxnSpPr>
          <p:nvPr/>
        </p:nvCxnSpPr>
        <p:spPr>
          <a:xfrm flipH="1" flipV="1">
            <a:off x="3764016" y="2657966"/>
            <a:ext cx="1" cy="300148"/>
          </a:xfrm>
          <a:prstGeom prst="straightConnector1">
            <a:avLst/>
          </a:prstGeom>
          <a:ln w="12700">
            <a:solidFill>
              <a:srgbClr val="84878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DD9EBA9-E92D-4D43-A0D8-4736B4055A71}"/>
              </a:ext>
            </a:extLst>
          </p:cNvPr>
          <p:cNvSpPr txBox="1"/>
          <p:nvPr/>
        </p:nvSpPr>
        <p:spPr>
          <a:xfrm>
            <a:off x="3951227" y="3888517"/>
            <a:ext cx="144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8588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350-550</a:t>
            </a:r>
            <a:r>
              <a:rPr lang="en-US" sz="1600" dirty="0">
                <a:solidFill>
                  <a:srgbClr val="8588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</a:t>
            </a:r>
            <a:endParaRPr lang="ru-RU" sz="1600" dirty="0">
              <a:solidFill>
                <a:srgbClr val="85888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9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Телескопические трубки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TEL-LOCK-ALUTUBE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10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5242560" y="587237"/>
            <a:ext cx="694944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4C0BAC-E262-4953-AA8C-C9A91D8F92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636"/>
          <a:stretch/>
        </p:blipFill>
        <p:spPr>
          <a:xfrm>
            <a:off x="7116980" y="1414279"/>
            <a:ext cx="3200600" cy="46817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89BE40-C0AB-49C4-BA95-E0E7E5E9D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798" y="1303126"/>
            <a:ext cx="5312122" cy="45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82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527</Words>
  <Application>Microsoft Office PowerPoint</Application>
  <PresentationFormat>Широкоэкранный</PresentationFormat>
  <Paragraphs>163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Arimo</vt:lpstr>
      <vt:lpstr>Calibri</vt:lpstr>
      <vt:lpstr>Gotham Pro</vt:lpstr>
      <vt:lpstr>Montserrat</vt:lpstr>
      <vt:lpstr>Montserrat ExtraBold</vt:lpstr>
      <vt:lpstr>Montserrat Medium</vt:lpstr>
      <vt:lpstr>Open Sans</vt:lpstr>
      <vt:lpstr>opensans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Саблина Валерия</cp:lastModifiedBy>
  <cp:revision>32</cp:revision>
  <dcterms:created xsi:type="dcterms:W3CDTF">2024-08-31T11:38:16Z</dcterms:created>
  <dcterms:modified xsi:type="dcterms:W3CDTF">2024-11-26T12:30:18Z</dcterms:modified>
</cp:coreProperties>
</file>